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2" r:id="rId3"/>
    <p:sldId id="259" r:id="rId4"/>
    <p:sldId id="290" r:id="rId5"/>
    <p:sldId id="266" r:id="rId6"/>
    <p:sldId id="286" r:id="rId7"/>
    <p:sldId id="287" r:id="rId8"/>
    <p:sldId id="291" r:id="rId9"/>
    <p:sldId id="264" r:id="rId10"/>
    <p:sldId id="257" r:id="rId11"/>
    <p:sldId id="285" r:id="rId12"/>
    <p:sldId id="265" r:id="rId13"/>
    <p:sldId id="288" r:id="rId14"/>
    <p:sldId id="294" r:id="rId15"/>
    <p:sldId id="260" r:id="rId16"/>
    <p:sldId id="275" r:id="rId17"/>
    <p:sldId id="283" r:id="rId18"/>
    <p:sldId id="278" r:id="rId19"/>
    <p:sldId id="289" r:id="rId20"/>
    <p:sldId id="280" r:id="rId21"/>
    <p:sldId id="268" r:id="rId22"/>
    <p:sldId id="293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6" autoAdjust="0"/>
    <p:restoredTop sz="94660"/>
  </p:normalViewPr>
  <p:slideViewPr>
    <p:cSldViewPr snapToGrid="0">
      <p:cViewPr varScale="1">
        <p:scale>
          <a:sx n="89" d="100"/>
          <a:sy n="89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11283A-3154-4501-B7B4-0D7354ED471D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2EA585-C31E-46A2-A3DE-321610359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41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6025ABE-274B-4833-81CB-06890430E954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96F462-E6AE-42C9-9EAF-B17F3DFC6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61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10/16/2014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Vasquez (2014)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29DC-270B-4135-9EC2-142BB9C109A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34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30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0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253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59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98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25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44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47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98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13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6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49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3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5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1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2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40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31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ny5n7F1FIa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unr.edu/dr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washoeschools.net/Domain/278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okshare.org/cms/bookshare-me/who-qualifie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uperuser.com/questions/633706/how-to-install-extensions-in-chrome-without-a-google-account" TargetMode="External"/><Relationship Id="rId2" Type="http://schemas.openxmlformats.org/officeDocument/2006/relationships/hyperlink" Target="http://www.controlaltachieve.com/2016/10/special-needs-extension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imore.com/accessibility-iphone-ipad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nv.gov/Office_of_Special_Education/" TargetMode="External"/><Relationship Id="rId2" Type="http://schemas.openxmlformats.org/officeDocument/2006/relationships/hyperlink" Target="file:///C:\Users\eechebarria\Downloads\DyslexiaGuideCover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s://www.understood.org/" TargetMode="External"/><Relationship Id="rId4" Type="http://schemas.openxmlformats.org/officeDocument/2006/relationships/hyperlink" Target="https://www.noodle.com/articles/google-for-dyslexia-part-on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dltechtoolkit.wikispaces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eecheberria@washoeschools.n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hyperlink" Target="mailto:rdunn@washoeschools.net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ashoeschools.net/Domain/278/" TargetMode="External"/><Relationship Id="rId13" Type="http://schemas.openxmlformats.org/officeDocument/2006/relationships/hyperlink" Target="http://www.doe.nv.gov/Office_of_Special_Education/" TargetMode="External"/><Relationship Id="rId3" Type="http://schemas.openxmlformats.org/officeDocument/2006/relationships/hyperlink" Target="https://www.youtube.com/watch?v=xTShQyw3m80" TargetMode="External"/><Relationship Id="rId7" Type="http://schemas.openxmlformats.org/officeDocument/2006/relationships/hyperlink" Target="http://www.unr.edu/drc" TargetMode="External"/><Relationship Id="rId12" Type="http://schemas.openxmlformats.org/officeDocument/2006/relationships/hyperlink" Target="http://www.imore.com/accessibility-iphone-ipad" TargetMode="External"/><Relationship Id="rId2" Type="http://schemas.openxmlformats.org/officeDocument/2006/relationships/hyperlink" Target="https://www.youtube.com/watch?v=Q0HHlWRqQis&amp;t=22s" TargetMode="External"/><Relationship Id="rId16" Type="http://schemas.openxmlformats.org/officeDocument/2006/relationships/hyperlink" Target="https://udltechtoolkit.wikispace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y5n7F1FIaM" TargetMode="External"/><Relationship Id="rId11" Type="http://schemas.openxmlformats.org/officeDocument/2006/relationships/hyperlink" Target="http://superuser.com/questions/633706/how-to-install-extensions-in-chrome-without-a-google-account" TargetMode="External"/><Relationship Id="rId5" Type="http://schemas.openxmlformats.org/officeDocument/2006/relationships/hyperlink" Target="http://aem.cast.org/" TargetMode="External"/><Relationship Id="rId15" Type="http://schemas.openxmlformats.org/officeDocument/2006/relationships/hyperlink" Target="https://www.understood.org/" TargetMode="External"/><Relationship Id="rId10" Type="http://schemas.openxmlformats.org/officeDocument/2006/relationships/hyperlink" Target="http://www.controlaltachieve.com/2016/10/special-needs-extensions.html" TargetMode="External"/><Relationship Id="rId4" Type="http://schemas.openxmlformats.org/officeDocument/2006/relationships/hyperlink" Target="http://aem.cast.org/about/aem-basics.html#.WK8usW8rLbh" TargetMode="External"/><Relationship Id="rId9" Type="http://schemas.openxmlformats.org/officeDocument/2006/relationships/hyperlink" Target="https://www.bookshare.org/cms/bookshare-me/who-qualifies" TargetMode="External"/><Relationship Id="rId14" Type="http://schemas.openxmlformats.org/officeDocument/2006/relationships/hyperlink" Target="https://www.noodle.com/articles/google-for-dyslexia-part-on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Q0HHlWRqQis" TargetMode="External"/><Relationship Id="rId4" Type="http://schemas.openxmlformats.org/officeDocument/2006/relationships/hyperlink" Target="https://www.youtube.com/watch?v=Q0HHlWRqQis&amp;t=22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xTShQyw3m80" TargetMode="External"/><Relationship Id="rId4" Type="http://schemas.openxmlformats.org/officeDocument/2006/relationships/hyperlink" Target="https://www.youtube.com/watch?v=xTShQyw3m8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m.cast.org/" TargetMode="External"/><Relationship Id="rId2" Type="http://schemas.openxmlformats.org/officeDocument/2006/relationships/hyperlink" Target="http://aem.cast.org/about/aem-basics.html#.V88JOO_2bI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Got Tech?  </a:t>
            </a:r>
            <a:br>
              <a:rPr lang="en-US" sz="3200" dirty="0"/>
            </a:br>
            <a:r>
              <a:rPr lang="en-US" sz="3200" dirty="0"/>
              <a:t>Using Technology to Access Educational Materials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Elizabeth Echebarria, </a:t>
            </a:r>
            <a:r>
              <a:rPr lang="en-US" dirty="0" err="1" smtClean="0"/>
              <a:t>M.Ed</a:t>
            </a:r>
            <a:endParaRPr lang="en-US" dirty="0" smtClean="0"/>
          </a:p>
          <a:p>
            <a:r>
              <a:rPr lang="en-US" dirty="0" smtClean="0"/>
              <a:t>Robbin Dunn, </a:t>
            </a:r>
            <a:r>
              <a:rPr lang="en-US" dirty="0" err="1" smtClean="0"/>
              <a:t>M.Ed</a:t>
            </a:r>
            <a:endParaRPr lang="en-US" dirty="0" smtClean="0"/>
          </a:p>
          <a:p>
            <a:r>
              <a:rPr lang="en-US" dirty="0" smtClean="0"/>
              <a:t>WCSD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435" y="4465806"/>
            <a:ext cx="2131116" cy="183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7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082" y="93641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 smtClean="0"/>
              <a:t>Dispelling myths: AT is Not a Crutch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Case Against Assistive Technology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www.youtube.com/watch?v=ny5n7F1FIaM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 evens the playing field</a:t>
            </a:r>
          </a:p>
          <a:p>
            <a:r>
              <a:rPr lang="en-US" dirty="0" smtClean="0"/>
              <a:t>AT can increase reading levels</a:t>
            </a:r>
          </a:p>
          <a:p>
            <a:r>
              <a:rPr lang="en-US" dirty="0" smtClean="0"/>
              <a:t>AT increases engagement and confidence, allowing the learner to successfully complete assignments and expectations</a:t>
            </a:r>
          </a:p>
          <a:p>
            <a:pPr lvl="1"/>
            <a:r>
              <a:rPr lang="en-US" dirty="0" smtClean="0"/>
              <a:t>It can be used throughout their education and lifetime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500" y="2240279"/>
            <a:ext cx="2803523" cy="205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7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279400"/>
            <a:ext cx="10018713" cy="17525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Supports Continue Throughout Students’ Education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8" y="2031999"/>
            <a:ext cx="10018713" cy="31242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universities and community colleges have a Disability Resource Center (DRC)</a:t>
            </a:r>
          </a:p>
          <a:p>
            <a:r>
              <a:rPr lang="en-US" dirty="0" smtClean="0"/>
              <a:t>Students have access to the same supports they use in K-12 education</a:t>
            </a:r>
          </a:p>
          <a:p>
            <a:r>
              <a:rPr lang="en-US" dirty="0" smtClean="0"/>
              <a:t>The DRC evaluates their needs and provides them with what they will need for that environment</a:t>
            </a:r>
          </a:p>
          <a:p>
            <a:endParaRPr lang="en-US" dirty="0"/>
          </a:p>
          <a:p>
            <a:r>
              <a:rPr lang="en-US" dirty="0" smtClean="0"/>
              <a:t>University </a:t>
            </a:r>
            <a:r>
              <a:rPr lang="en-US" dirty="0"/>
              <a:t>of Nevada-Reno DRC: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www.unr.edu/drc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2200" y="5022850"/>
            <a:ext cx="29337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8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038" y="274320"/>
            <a:ext cx="10018713" cy="17525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Common Technology Supports Used </a:t>
            </a:r>
            <a:r>
              <a:rPr lang="en-US" sz="3200" dirty="0"/>
              <a:t>I</a:t>
            </a:r>
            <a:r>
              <a:rPr lang="en-US" sz="3200" dirty="0" smtClean="0"/>
              <a:t>nclude……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038" y="2225012"/>
            <a:ext cx="10018713" cy="423735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Text to speech (Snap and Read, screen readers, Speak feature, Google Chrome extensions)</a:t>
            </a:r>
          </a:p>
          <a:p>
            <a:r>
              <a:rPr lang="en-US" dirty="0" smtClean="0"/>
              <a:t>Word Prediction (</a:t>
            </a:r>
            <a:r>
              <a:rPr lang="en-US" dirty="0" err="1" smtClean="0"/>
              <a:t>CoWriter</a:t>
            </a:r>
            <a:r>
              <a:rPr lang="en-US" dirty="0" smtClean="0"/>
              <a:t>, iOS/Siri)</a:t>
            </a:r>
          </a:p>
          <a:p>
            <a:r>
              <a:rPr lang="en-US" dirty="0" smtClean="0"/>
              <a:t>Speech to Text (Windows Speech Recognition, Siri, Dragon Dictation)  </a:t>
            </a:r>
          </a:p>
          <a:p>
            <a:pPr lvl="1"/>
            <a:r>
              <a:rPr lang="en-US" dirty="0" smtClean="0"/>
              <a:t>Can be frustrating for some students, use with caution due to testing requirements</a:t>
            </a:r>
          </a:p>
          <a:p>
            <a:pPr lvl="1"/>
            <a:r>
              <a:rPr lang="en-US" dirty="0" smtClean="0"/>
              <a:t>Should be used with text to speech</a:t>
            </a:r>
          </a:p>
          <a:p>
            <a:r>
              <a:rPr lang="en-US" dirty="0" smtClean="0"/>
              <a:t>Grammar check (Word, Ginger)</a:t>
            </a:r>
          </a:p>
          <a:p>
            <a:r>
              <a:rPr lang="en-US" dirty="0" smtClean="0"/>
              <a:t>Digital text (</a:t>
            </a:r>
            <a:r>
              <a:rPr lang="en-US" dirty="0" err="1" smtClean="0"/>
              <a:t>Bookshare</a:t>
            </a:r>
            <a:r>
              <a:rPr lang="en-US" dirty="0" smtClean="0"/>
              <a:t>, Overdrive, online texts, YouTube)</a:t>
            </a:r>
          </a:p>
          <a:p>
            <a:r>
              <a:rPr lang="en-US" dirty="0" smtClean="0"/>
              <a:t>Keyboard alternatives (touchscreens, </a:t>
            </a:r>
            <a:r>
              <a:rPr lang="en-US" dirty="0" err="1" smtClean="0"/>
              <a:t>iAnnotate</a:t>
            </a:r>
            <a:r>
              <a:rPr lang="en-US" dirty="0" smtClean="0"/>
              <a:t>, 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(See AT website for more options (next slide)…..these are some of the supports typically used)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890" y="3982119"/>
            <a:ext cx="2011680" cy="125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6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-111035"/>
            <a:ext cx="10018713" cy="1752599"/>
          </a:xfrm>
        </p:spPr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384" y="1445622"/>
            <a:ext cx="10018713" cy="496824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“I’m a member of the student’s team. What can I do to ensure that my students have accessible materials?”</a:t>
            </a:r>
          </a:p>
          <a:p>
            <a:pPr marL="1828800" lvl="4" indent="0">
              <a:buNone/>
            </a:pPr>
            <a:endParaRPr lang="en-US" dirty="0"/>
          </a:p>
          <a:p>
            <a:r>
              <a:rPr lang="en-US" dirty="0"/>
              <a:t>Washoe County Schools/Departments/Assistive Technology</a:t>
            </a:r>
          </a:p>
          <a:p>
            <a:pPr lvl="1"/>
            <a:r>
              <a:rPr lang="en-US" dirty="0">
                <a:hlinkClick r:id="rId2"/>
              </a:rPr>
              <a:t>Http://www.washoeschools.net/Domain/278\\</a:t>
            </a:r>
            <a:endParaRPr lang="en-US" dirty="0"/>
          </a:p>
          <a:p>
            <a:pPr lvl="1"/>
            <a:r>
              <a:rPr lang="en-US" dirty="0"/>
              <a:t>WCSD Website- </a:t>
            </a:r>
          </a:p>
          <a:p>
            <a:pPr lvl="2"/>
            <a:r>
              <a:rPr lang="en-US" dirty="0"/>
              <a:t>Departments tab</a:t>
            </a:r>
          </a:p>
          <a:p>
            <a:pPr lvl="3"/>
            <a:r>
              <a:rPr lang="en-US" dirty="0"/>
              <a:t>Assistive Technology</a:t>
            </a:r>
          </a:p>
          <a:p>
            <a:pPr lvl="4"/>
            <a:r>
              <a:rPr lang="en-US" dirty="0"/>
              <a:t>AEM and </a:t>
            </a:r>
            <a:r>
              <a:rPr lang="en-US" dirty="0" err="1"/>
              <a:t>Bookshare</a:t>
            </a:r>
            <a:endParaRPr lang="en-US" dirty="0"/>
          </a:p>
          <a:p>
            <a:pPr lvl="4"/>
            <a:r>
              <a:rPr lang="en-US" dirty="0"/>
              <a:t>Reading Resources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Let’s Explore….</a:t>
            </a:r>
          </a:p>
          <a:p>
            <a:pPr lvl="4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825" y="3198221"/>
            <a:ext cx="26860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Bookshare</a:t>
            </a:r>
            <a:r>
              <a:rPr lang="en-US" sz="3600" dirty="0" smtClean="0"/>
              <a:t> and Digital Text</a:t>
            </a:r>
            <a:br>
              <a:rPr lang="en-US" sz="3600" dirty="0" smtClean="0"/>
            </a:br>
            <a:r>
              <a:rPr lang="en-US" sz="3600" dirty="0" smtClean="0"/>
              <a:t>(Highlights and Need-to-Knows)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What is </a:t>
            </a:r>
            <a:r>
              <a:rPr lang="en-US" dirty="0" err="1"/>
              <a:t>Bookshare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History</a:t>
            </a:r>
            <a:endParaRPr lang="en-US" dirty="0"/>
          </a:p>
          <a:p>
            <a:pPr lvl="1"/>
            <a:r>
              <a:rPr lang="en-US" dirty="0" smtClean="0"/>
              <a:t>Must have a print disability to use </a:t>
            </a:r>
            <a:r>
              <a:rPr lang="en-US" dirty="0" err="1" smtClean="0"/>
              <a:t>Bookshare</a:t>
            </a:r>
            <a:endParaRPr lang="en-US" dirty="0" smtClean="0"/>
          </a:p>
          <a:p>
            <a:pPr lvl="2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www.bookshare.org/cms/bookshare-me/who-qualifies</a:t>
            </a:r>
            <a:endParaRPr lang="en-US" dirty="0"/>
          </a:p>
          <a:p>
            <a:pPr lvl="1"/>
            <a:r>
              <a:rPr lang="en-US" dirty="0" smtClean="0"/>
              <a:t>Not best resource for picture books</a:t>
            </a:r>
          </a:p>
          <a:p>
            <a:r>
              <a:rPr lang="en-US" dirty="0" smtClean="0"/>
              <a:t>If not eligible, but digital text is necessary, school will need to provide</a:t>
            </a:r>
          </a:p>
          <a:p>
            <a:pPr lvl="1"/>
            <a:r>
              <a:rPr lang="en-US" dirty="0" smtClean="0"/>
              <a:t>Check other resources like YouTube, library, textbook publisher’s website, other schools, etc.</a:t>
            </a:r>
          </a:p>
          <a:p>
            <a:r>
              <a:rPr lang="en-US" dirty="0" smtClean="0"/>
              <a:t>Need app to read downloaded books on a tablet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8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215900"/>
            <a:ext cx="10018713" cy="1752599"/>
          </a:xfrm>
        </p:spPr>
        <p:txBody>
          <a:bodyPr/>
          <a:lstStyle/>
          <a:p>
            <a:r>
              <a:rPr lang="en-US" dirty="0" smtClean="0"/>
              <a:t>Chrome Web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809749"/>
            <a:ext cx="10018713" cy="31242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Explore Web Store and Extensions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www.controlaltachieve.com/2016/10/special-needs-extensions.html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Note: You do not need a Google account or sign in to use extensions, although it is MUCH easier and your extensions will follow you from computer to computer</a:t>
            </a:r>
          </a:p>
          <a:p>
            <a:pPr lvl="2"/>
            <a:r>
              <a:rPr lang="en-US" dirty="0" smtClean="0"/>
              <a:t>To use extensions without an account:  </a:t>
            </a:r>
          </a:p>
          <a:p>
            <a:pPr lvl="3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://superuser.com/questions/633706/how-to-install-extensions-in-chrome-without-a-google-account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4300" y="4718178"/>
            <a:ext cx="2814637" cy="148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9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215900"/>
            <a:ext cx="10018713" cy="1752599"/>
          </a:xfrm>
        </p:spPr>
        <p:txBody>
          <a:bodyPr/>
          <a:lstStyle/>
          <a:p>
            <a:r>
              <a:rPr lang="en-US" dirty="0" smtClean="0"/>
              <a:t>iOS Accessibility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2133599"/>
            <a:ext cx="10018713" cy="3124201"/>
          </a:xfrm>
        </p:spPr>
        <p:txBody>
          <a:bodyPr/>
          <a:lstStyle/>
          <a:p>
            <a:r>
              <a:rPr lang="en-US" dirty="0" smtClean="0"/>
              <a:t>iOS devices (iPhones, iPads etc.) have a wide variety of accessibility features built in</a:t>
            </a:r>
          </a:p>
          <a:p>
            <a:endParaRPr lang="en-US" dirty="0"/>
          </a:p>
          <a:p>
            <a:r>
              <a:rPr lang="en-US" dirty="0" smtClean="0"/>
              <a:t>Accessibility for iPhone/iPad: The Ultimate Guide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www.imore.com/accessibility-iphone-ipad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1035" y="3898900"/>
            <a:ext cx="3069166" cy="230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2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Dyslexia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438399"/>
            <a:ext cx="10018712" cy="3352801"/>
          </a:xfrm>
        </p:spPr>
        <p:txBody>
          <a:bodyPr>
            <a:normAutofit fontScale="92500" lnSpcReduction="20000"/>
          </a:bodyPr>
          <a:lstStyle/>
          <a:p>
            <a:endParaRPr lang="en-US" dirty="0" smtClean="0">
              <a:hlinkClick r:id="rId2" action="ppaction://hlinkfile"/>
            </a:endParaRPr>
          </a:p>
          <a:p>
            <a:endParaRPr lang="en-US" dirty="0" smtClean="0">
              <a:hlinkClick r:id="rId2" action="ppaction://hlinkfile"/>
            </a:endParaRPr>
          </a:p>
          <a:p>
            <a:r>
              <a:rPr lang="en-US" dirty="0" smtClean="0"/>
              <a:t>Dyslexia </a:t>
            </a:r>
            <a:r>
              <a:rPr lang="en-US" dirty="0"/>
              <a:t>Resource Guide- </a:t>
            </a:r>
            <a:r>
              <a:rPr lang="en-US" dirty="0">
                <a:hlinkClick r:id="rId3"/>
              </a:rPr>
              <a:t>http://www.doe.nv.gov/Office_of_Special_Education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Google for Dyslexia: Using Chrome for Reading and Writing (Part One)</a:t>
            </a:r>
          </a:p>
          <a:p>
            <a:pPr lvl="1"/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www.noodle.com/articles/google-for-dyslexia-part-one</a:t>
            </a:r>
            <a:endParaRPr lang="en-US" dirty="0" smtClean="0"/>
          </a:p>
          <a:p>
            <a:r>
              <a:rPr lang="en-US" dirty="0" smtClean="0"/>
              <a:t>Google Extensions- Beeline Reader, </a:t>
            </a:r>
            <a:r>
              <a:rPr lang="en-US" dirty="0" err="1" smtClean="0"/>
              <a:t>OpenDyslexic</a:t>
            </a:r>
            <a:r>
              <a:rPr lang="en-US" dirty="0" smtClean="0"/>
              <a:t> font</a:t>
            </a:r>
          </a:p>
          <a:p>
            <a:r>
              <a:rPr lang="en-US" dirty="0" smtClean="0"/>
              <a:t>Understood – for learning and attention issues</a:t>
            </a:r>
          </a:p>
          <a:p>
            <a:pPr lvl="1"/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://www.understood.org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Image result for dyslex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617" y="476249"/>
            <a:ext cx="2190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1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322118"/>
            <a:ext cx="10018713" cy="1752599"/>
          </a:xfrm>
        </p:spPr>
        <p:txBody>
          <a:bodyPr/>
          <a:lstStyle/>
          <a:p>
            <a:r>
              <a:rPr lang="en-US" dirty="0" smtClean="0"/>
              <a:t>Case studies…what would you field test?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84822"/>
            <a:ext cx="10018713" cy="4864608"/>
          </a:xfrm>
        </p:spPr>
        <p:txBody>
          <a:bodyPr>
            <a:normAutofit/>
          </a:bodyPr>
          <a:lstStyle/>
          <a:p>
            <a:r>
              <a:rPr lang="en-US" dirty="0" smtClean="0"/>
              <a:t>Johnny </a:t>
            </a:r>
            <a:r>
              <a:rPr lang="en-US" dirty="0"/>
              <a:t>Jim is a 5</a:t>
            </a:r>
            <a:r>
              <a:rPr lang="en-US" baseline="30000" dirty="0"/>
              <a:t>th</a:t>
            </a:r>
            <a:r>
              <a:rPr lang="en-US" dirty="0"/>
              <a:t> grade student demonstrating difficulty in the area of written expression. He requires access to word processing for all written assignments due to dysgraphia. Use of a portable computer for word processing is made available to him through the school site’s 1-to-1 technology program.</a:t>
            </a:r>
          </a:p>
          <a:p>
            <a:r>
              <a:rPr lang="en-US" dirty="0" smtClean="0"/>
              <a:t>Laura is a 4</a:t>
            </a:r>
            <a:r>
              <a:rPr lang="en-US" baseline="30000" dirty="0" smtClean="0"/>
              <a:t>th</a:t>
            </a:r>
            <a:r>
              <a:rPr lang="en-US" dirty="0" smtClean="0"/>
              <a:t> grade student who’s independent reading level is currently at the 1</a:t>
            </a:r>
            <a:r>
              <a:rPr lang="en-US" baseline="30000" dirty="0" smtClean="0"/>
              <a:t>st</a:t>
            </a:r>
            <a:r>
              <a:rPr lang="en-US" dirty="0" smtClean="0"/>
              <a:t> grade level. She has excellent auditory comprehension. She has access to laptops on a cart, library and classroom computers.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7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a student and list current barriers for that specific student to accessing the curriculum</a:t>
            </a:r>
          </a:p>
          <a:p>
            <a:r>
              <a:rPr lang="en-US" dirty="0" smtClean="0"/>
              <a:t>Find a partner and share your list of barriers</a:t>
            </a:r>
          </a:p>
          <a:p>
            <a:r>
              <a:rPr lang="en-US" dirty="0" smtClean="0"/>
              <a:t>Discuss a tool or resource that you might use to remove the barriers for that specific student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781049"/>
            <a:ext cx="37719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8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251460"/>
            <a:ext cx="10018713" cy="1752599"/>
          </a:xfrm>
        </p:spPr>
        <p:txBody>
          <a:bodyPr/>
          <a:lstStyle/>
          <a:p>
            <a:r>
              <a:rPr lang="en-US" dirty="0"/>
              <a:t>Who are we?</a:t>
            </a:r>
            <a:br>
              <a:rPr lang="en-US" dirty="0"/>
            </a:br>
            <a:r>
              <a:rPr lang="en-US" sz="1100" dirty="0"/>
              <a:t>(</a:t>
            </a:r>
            <a:r>
              <a:rPr lang="en-US" sz="1100" dirty="0" err="1"/>
              <a:t>screenreader</a:t>
            </a:r>
            <a:r>
              <a:rPr lang="en-US" sz="11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2186" y="2468877"/>
            <a:ext cx="4939348" cy="37871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Special Education teacher by heart and education – 25 years</a:t>
            </a:r>
          </a:p>
          <a:p>
            <a:r>
              <a:rPr lang="en-US" dirty="0"/>
              <a:t>Bachelor’s in Elementary and Special Education; Master’s in Curriculum and Instruction</a:t>
            </a:r>
          </a:p>
          <a:p>
            <a:r>
              <a:rPr lang="en-US" dirty="0"/>
              <a:t>Assistive Technology Consultant</a:t>
            </a:r>
          </a:p>
          <a:p>
            <a:r>
              <a:rPr lang="en-US" dirty="0"/>
              <a:t>Adjunct Faculty – University of Nevada, Reno </a:t>
            </a:r>
          </a:p>
          <a:p>
            <a:r>
              <a:rPr lang="en-US" dirty="0"/>
              <a:t>Special Education Mentor/Facilitator for New Teacher Center</a:t>
            </a:r>
          </a:p>
          <a:p>
            <a:r>
              <a:rPr lang="en-US" dirty="0"/>
              <a:t>State Board Member: Nevada Governor’s Council on Developmental Disabilities and Special Education Advisory Committee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6081" y="1951075"/>
            <a:ext cx="4982053" cy="43853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Special Education Teacher in WCSD – 10 years</a:t>
            </a:r>
          </a:p>
          <a:p>
            <a:r>
              <a:rPr lang="en-US" dirty="0" smtClean="0"/>
              <a:t>Bachelor’s in Elementary and Special Education; Master’s in Early Childhood Special Education</a:t>
            </a:r>
          </a:p>
          <a:p>
            <a:r>
              <a:rPr lang="en-US" dirty="0" smtClean="0"/>
              <a:t>Assistive Technology Consultant</a:t>
            </a:r>
          </a:p>
          <a:p>
            <a:r>
              <a:rPr lang="en-US" dirty="0" smtClean="0"/>
              <a:t>Former Officer and Member of the Nevada Branch of Council for Exceptional Children’s Division of Early Childhood</a:t>
            </a:r>
          </a:p>
          <a:p>
            <a:r>
              <a:rPr lang="en-US" dirty="0" smtClean="0"/>
              <a:t>Advocate for a school-aged family member recently identified as having dyslexia</a:t>
            </a:r>
          </a:p>
          <a:p>
            <a:r>
              <a:rPr lang="en-US" dirty="0" smtClean="0"/>
              <a:t>Mom to a two-year old daughter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09697" y="1951075"/>
            <a:ext cx="332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cript MT Bold" panose="03040602040607080904" pitchFamily="66" charset="0"/>
                <a:ea typeface="Gungsuh" panose="02030600000101010101" pitchFamily="18" charset="-127"/>
              </a:rPr>
              <a:t>Robbin</a:t>
            </a:r>
            <a:endParaRPr lang="en-US" dirty="0">
              <a:latin typeface="Script MT Bold" panose="03040602040607080904" pitchFamily="66" charset="0"/>
              <a:ea typeface="Gungsuh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47113" y="1943337"/>
            <a:ext cx="332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cript MT Bold" panose="03040602040607080904" pitchFamily="66" charset="0"/>
                <a:ea typeface="Gungsuh" panose="02030600000101010101" pitchFamily="18" charset="-127"/>
              </a:rPr>
              <a:t>Elizabeth</a:t>
            </a:r>
            <a:endParaRPr lang="en-US" dirty="0">
              <a:latin typeface="Script MT Bold" panose="03040602040607080904" pitchFamily="66" charset="0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895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978" y="149087"/>
            <a:ext cx="10018713" cy="1752599"/>
          </a:xfrm>
        </p:spPr>
        <p:txBody>
          <a:bodyPr/>
          <a:lstStyle/>
          <a:p>
            <a:r>
              <a:rPr lang="en-US" dirty="0" smtClean="0"/>
              <a:t>UDL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624" y="1453226"/>
            <a:ext cx="4258081" cy="3153063"/>
          </a:xfrm>
          <a:prstGeom prst="rect">
            <a:avLst/>
          </a:prstGeom>
        </p:spPr>
      </p:pic>
      <p:pic>
        <p:nvPicPr>
          <p:cNvPr id="1026" name="Picture 2" descr="Image result for udl i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689" y="1942211"/>
            <a:ext cx="4513832" cy="34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86050" y="5692140"/>
            <a:ext cx="7235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UDL Toolkit: 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://udltechtoolkit.wikispaces.com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47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881" y="148590"/>
            <a:ext cx="10018713" cy="1752599"/>
          </a:xfrm>
        </p:spPr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thankyou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4926" y="4429858"/>
            <a:ext cx="4422933" cy="273669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Elizabeth </a:t>
            </a:r>
            <a:r>
              <a:rPr lang="en-US" dirty="0" err="1" smtClean="0"/>
              <a:t>Echeberria</a:t>
            </a:r>
            <a:r>
              <a:rPr lang="en-US" dirty="0" smtClean="0"/>
              <a:t>, </a:t>
            </a:r>
            <a:r>
              <a:rPr lang="en-US" dirty="0" err="1" smtClean="0"/>
              <a:t>M.Ed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Robbin Dunn, M.Ed.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eecheberria@washoeschools.net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4"/>
              </a:rPr>
              <a:t>rdunn@washoeschools.net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818370" y="4543304"/>
            <a:ext cx="1869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Presentation</a:t>
            </a:r>
          </a:p>
          <a:p>
            <a:r>
              <a:rPr lang="en-US" dirty="0" smtClean="0"/>
              <a:t>(need Dropbox)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926" y="1493599"/>
            <a:ext cx="4246974" cy="29362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6836" y="3285701"/>
            <a:ext cx="2207579" cy="190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 smtClean="0"/>
              <a:t>References and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5760" y="1429247"/>
            <a:ext cx="10018713" cy="532588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AIM </a:t>
            </a:r>
            <a:r>
              <a:rPr lang="en-US" dirty="0"/>
              <a:t>and the 21</a:t>
            </a:r>
            <a:r>
              <a:rPr lang="en-US" baseline="30000" dirty="0"/>
              <a:t>st</a:t>
            </a:r>
            <a:r>
              <a:rPr lang="en-US" dirty="0"/>
              <a:t> Century Classroom:  </a:t>
            </a:r>
            <a:r>
              <a:rPr lang="en-US" u="sng" dirty="0">
                <a:hlinkClick r:id="rId2"/>
              </a:rPr>
              <a:t>https://www.youtube.com/watch?v=Q0HHlWRqQis&amp;t=22s</a:t>
            </a:r>
            <a:endParaRPr lang="en-US" dirty="0"/>
          </a:p>
          <a:p>
            <a:r>
              <a:rPr lang="en-US" dirty="0" err="1" smtClean="0"/>
              <a:t>UDL:Reducing</a:t>
            </a:r>
            <a:r>
              <a:rPr lang="en-US" dirty="0" smtClean="0"/>
              <a:t> </a:t>
            </a:r>
            <a:r>
              <a:rPr lang="en-US" dirty="0"/>
              <a:t>Barriers: </a:t>
            </a:r>
            <a:r>
              <a:rPr lang="en-US" u="sng" dirty="0">
                <a:hlinkClick r:id="rId3"/>
              </a:rPr>
              <a:t>https://www.youtube.com/watch?v=xTShQyw3m80</a:t>
            </a:r>
            <a:endParaRPr lang="en-US" dirty="0"/>
          </a:p>
          <a:p>
            <a:r>
              <a:rPr lang="en-US" dirty="0"/>
              <a:t>AIM Basics:  </a:t>
            </a:r>
            <a:r>
              <a:rPr lang="en-US" u="sng" dirty="0">
                <a:hlinkClick r:id="rId4"/>
              </a:rPr>
              <a:t>http://aem.cast.org/about/aem-basics.html#.WK8usW8rLbh</a:t>
            </a:r>
            <a:endParaRPr lang="en-US" dirty="0"/>
          </a:p>
          <a:p>
            <a:r>
              <a:rPr lang="en-US" dirty="0"/>
              <a:t>AEM Cast:  </a:t>
            </a:r>
            <a:r>
              <a:rPr lang="en-US" u="sng" dirty="0">
                <a:hlinkClick r:id="rId5"/>
              </a:rPr>
              <a:t>http://aem.cast.org/</a:t>
            </a:r>
            <a:endParaRPr lang="en-US" dirty="0"/>
          </a:p>
          <a:p>
            <a:r>
              <a:rPr lang="en-US" dirty="0"/>
              <a:t>The Case Against Assistive Technology: </a:t>
            </a:r>
            <a:r>
              <a:rPr lang="en-US" u="sng" dirty="0">
                <a:hlinkClick r:id="rId6"/>
              </a:rPr>
              <a:t>https://www.youtube.com/watch?v=ny5n7F1FIaM</a:t>
            </a:r>
            <a:endParaRPr lang="en-US" dirty="0"/>
          </a:p>
          <a:p>
            <a:r>
              <a:rPr lang="en-US" dirty="0"/>
              <a:t>University of Nevada-Reno DRC: </a:t>
            </a:r>
            <a:r>
              <a:rPr lang="en-US" u="sng" dirty="0">
                <a:hlinkClick r:id="rId7"/>
              </a:rPr>
              <a:t>http://www.unr.edu/drc</a:t>
            </a:r>
            <a:endParaRPr lang="en-US" dirty="0"/>
          </a:p>
          <a:p>
            <a:r>
              <a:rPr lang="en-US" dirty="0"/>
              <a:t>Washoe County Schools/Departments/Assistive Technology: </a:t>
            </a:r>
            <a:r>
              <a:rPr lang="en-US" u="sng" dirty="0">
                <a:hlinkClick r:id="rId8"/>
              </a:rPr>
              <a:t>Http://www.washoeschools.net/Domain/278\\</a:t>
            </a:r>
            <a:endParaRPr lang="en-US" dirty="0"/>
          </a:p>
          <a:p>
            <a:r>
              <a:rPr lang="en-US" dirty="0" err="1"/>
              <a:t>Bookshare</a:t>
            </a:r>
            <a:r>
              <a:rPr lang="en-US" dirty="0"/>
              <a:t> Website and print disability qualifications:  </a:t>
            </a:r>
            <a:r>
              <a:rPr lang="en-US" u="sng" dirty="0">
                <a:hlinkClick r:id="rId9"/>
              </a:rPr>
              <a:t>https://www.bookshare.org/cms/bookshare-me/who-qualifies</a:t>
            </a:r>
            <a:endParaRPr lang="en-US" dirty="0"/>
          </a:p>
          <a:p>
            <a:r>
              <a:rPr lang="en-US" dirty="0"/>
              <a:t>Explore Web Store and Extensions:  </a:t>
            </a:r>
            <a:r>
              <a:rPr lang="en-US" u="sng" dirty="0">
                <a:hlinkClick r:id="rId10"/>
              </a:rPr>
              <a:t>http://www.controlaltachieve.com/2016/10/special-needs-extensions.html</a:t>
            </a:r>
            <a:endParaRPr lang="en-US" dirty="0"/>
          </a:p>
          <a:p>
            <a:r>
              <a:rPr lang="en-US" dirty="0"/>
              <a:t>To use Chrome extensions without an account:  </a:t>
            </a:r>
            <a:r>
              <a:rPr lang="en-US" u="sng" dirty="0">
                <a:hlinkClick r:id="rId11"/>
              </a:rPr>
              <a:t>http://superuser.com/questions/633706/how-to-install-extensions-in-chrome-without-a-google-account</a:t>
            </a:r>
            <a:endParaRPr lang="en-US" dirty="0"/>
          </a:p>
          <a:p>
            <a:r>
              <a:rPr lang="en-US" dirty="0"/>
              <a:t>Accessibility for iPhone/iPad: The Ultimate Guide:  </a:t>
            </a:r>
            <a:r>
              <a:rPr lang="en-US" u="sng" dirty="0">
                <a:hlinkClick r:id="rId12"/>
              </a:rPr>
              <a:t>http://</a:t>
            </a:r>
            <a:r>
              <a:rPr lang="en-US" u="sng" dirty="0" smtClean="0">
                <a:hlinkClick r:id="rId12"/>
              </a:rPr>
              <a:t>www.imore.com/accessibility-iphone-ipad</a:t>
            </a:r>
            <a:endParaRPr lang="en-US" u="sng" dirty="0" smtClean="0"/>
          </a:p>
          <a:p>
            <a:r>
              <a:rPr lang="en-US" dirty="0"/>
              <a:t>Dyslexia Resource Guide- </a:t>
            </a:r>
            <a:r>
              <a:rPr lang="en-US" dirty="0">
                <a:hlinkClick r:id="rId13"/>
              </a:rPr>
              <a:t>http://www.doe.nv.gov/Office_of_Special_Education</a:t>
            </a:r>
            <a:r>
              <a:rPr lang="en-US" dirty="0" smtClean="0">
                <a:hlinkClick r:id="rId13"/>
              </a:rPr>
              <a:t>/</a:t>
            </a:r>
            <a:endParaRPr lang="en-US" dirty="0"/>
          </a:p>
          <a:p>
            <a:r>
              <a:rPr lang="en-US" dirty="0"/>
              <a:t>Google for Dyslexia: Using Chrome for Reading and Writing (Part One): </a:t>
            </a:r>
            <a:r>
              <a:rPr lang="en-US" u="sng" dirty="0">
                <a:hlinkClick r:id="rId14"/>
              </a:rPr>
              <a:t>https://www.noodle.com/articles/google-for-dyslexia-part-one</a:t>
            </a:r>
            <a:endParaRPr lang="en-US" dirty="0"/>
          </a:p>
          <a:p>
            <a:r>
              <a:rPr lang="en-US" dirty="0"/>
              <a:t>Understood – for learning and attention issues: </a:t>
            </a:r>
            <a:r>
              <a:rPr lang="en-US" u="sng" dirty="0">
                <a:hlinkClick r:id="rId15"/>
              </a:rPr>
              <a:t>https://www.understood.org</a:t>
            </a:r>
            <a:r>
              <a:rPr lang="en-US" u="sng" dirty="0" smtClean="0">
                <a:hlinkClick r:id="rId15"/>
              </a:rPr>
              <a:t>/</a:t>
            </a:r>
            <a:endParaRPr lang="en-US" u="sng" dirty="0" smtClean="0"/>
          </a:p>
          <a:p>
            <a:r>
              <a:rPr lang="en-US" dirty="0"/>
              <a:t>UDL Toolkit:  </a:t>
            </a:r>
            <a:r>
              <a:rPr lang="en-US" dirty="0">
                <a:hlinkClick r:id="rId16"/>
              </a:rPr>
              <a:t>https://udltechtoolkit.wikispaces.com/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741" y="182880"/>
            <a:ext cx="10018713" cy="1752599"/>
          </a:xfrm>
        </p:spPr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4421" y="2034540"/>
            <a:ext cx="8631240" cy="414908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AEM – Accessible Educational Materials</a:t>
            </a:r>
            <a:endParaRPr lang="en-US" dirty="0"/>
          </a:p>
          <a:p>
            <a:pPr lvl="1"/>
            <a:r>
              <a:rPr lang="en-US" dirty="0" smtClean="0"/>
              <a:t>Barriers</a:t>
            </a:r>
          </a:p>
          <a:p>
            <a:r>
              <a:rPr lang="en-US" dirty="0" smtClean="0"/>
              <a:t>IDEA – Individuals with Disabilities Education Act</a:t>
            </a:r>
          </a:p>
          <a:p>
            <a:r>
              <a:rPr lang="en-US" dirty="0" smtClean="0"/>
              <a:t>Dispelling Myths: AT is NOT a Crutch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Exploration – Free Resources, Chrome, iOS</a:t>
            </a:r>
          </a:p>
          <a:p>
            <a:r>
              <a:rPr lang="en-US" dirty="0" smtClean="0"/>
              <a:t>Dyslexia and AEM</a:t>
            </a:r>
          </a:p>
          <a:p>
            <a:r>
              <a:rPr lang="en-US" dirty="0" smtClean="0"/>
              <a:t>Let’s Practice….</a:t>
            </a:r>
          </a:p>
          <a:p>
            <a:r>
              <a:rPr lang="en-US" dirty="0" smtClean="0"/>
              <a:t>UDL – Universal Design for Learning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320" y="3217544"/>
            <a:ext cx="2735580" cy="205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0HHlWRqQi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912031" y="3694180"/>
            <a:ext cx="4224746" cy="23764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72400" y="501707"/>
            <a:ext cx="9397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</a:rPr>
              <a:t>AEM (Accessible Educational Materials) and UDL (Universal Design for Learning): An Introduction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7993" y="2598656"/>
            <a:ext cx="723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Youtube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: AIM and the 21</a:t>
            </a:r>
            <a:r>
              <a:rPr lang="en-US" b="1" baseline="30000" dirty="0">
                <a:solidFill>
                  <a:schemeClr val="accent5">
                    <a:lumMod val="75000"/>
                  </a:schemeClr>
                </a:solidFill>
              </a:rPr>
              <a:t>st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Century Classroom</a:t>
            </a:r>
          </a:p>
          <a:p>
            <a:r>
              <a:rPr lang="en-US" dirty="0">
                <a:hlinkClick r:id="rId4"/>
              </a:rPr>
              <a:t>https://www.youtube.com/watch?v=Q0HHlWRqQis&amp;t=22s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0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518" y="177750"/>
            <a:ext cx="10018713" cy="1752599"/>
          </a:xfrm>
        </p:spPr>
        <p:txBody>
          <a:bodyPr/>
          <a:lstStyle/>
          <a:p>
            <a:r>
              <a:rPr lang="en-US" dirty="0" smtClean="0"/>
              <a:t>Barriers at school…..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1329" y="1799216"/>
            <a:ext cx="4250861" cy="50587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What are some reasons students choose not to do their work or participate?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What are some reasons students choose not to use their assistive technology?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i="1" dirty="0" smtClean="0"/>
              <a:t>Implementation (or lack of) is most common issue with AT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580" y="2450115"/>
            <a:ext cx="4320540" cy="267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128" y="396191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AEM (Accessible Educational Materials) and UDL (Universal Design for Learning): An Introduction</a:t>
            </a:r>
            <a:endParaRPr lang="en-US" dirty="0"/>
          </a:p>
        </p:txBody>
      </p:sp>
      <p:pic>
        <p:nvPicPr>
          <p:cNvPr id="6" name="xTShQyw3m80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57600" y="3720465"/>
            <a:ext cx="5107576" cy="2873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94676" y="2611462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Youtube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UDL:Reducing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Barriers</a:t>
            </a:r>
          </a:p>
          <a:p>
            <a:r>
              <a:rPr lang="en-US" dirty="0" smtClean="0">
                <a:hlinkClick r:id="rId4"/>
              </a:rPr>
              <a:t>https://www.youtube.com/watch?v=xTShQyw3m80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9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00956" y="17526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Accessible Educational Materials are required by law – the IEP team MUST consider whether the student can access their curriculum without accommodations, modifications or adaptations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hlinkClick r:id="rId2"/>
              </a:rPr>
              <a:t>AIM Basics</a:t>
            </a:r>
            <a:endParaRPr lang="en-US" dirty="0"/>
          </a:p>
          <a:p>
            <a:r>
              <a:rPr lang="en-US" dirty="0" smtClean="0">
                <a:hlinkClick r:id="rId3"/>
              </a:rPr>
              <a:t>www.AEM.cast.org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00956" y="4572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AEM (AIM) </a:t>
            </a:r>
            <a:br>
              <a:rPr lang="en-US" dirty="0" smtClean="0"/>
            </a:br>
            <a:r>
              <a:rPr lang="en-US" dirty="0" smtClean="0"/>
              <a:t>Accessible Educational Materials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465" y="3943351"/>
            <a:ext cx="6236283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0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Individuals with Disabilities Education Act (IDEA)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66999"/>
            <a:ext cx="5452067" cy="3124201"/>
          </a:xfrm>
        </p:spPr>
        <p:txBody>
          <a:bodyPr/>
          <a:lstStyle/>
          <a:p>
            <a:r>
              <a:rPr lang="en-US" dirty="0"/>
              <a:t>IDEA (Individuals with Disabilities Education Act) specifically focuses on accessible formats of print </a:t>
            </a:r>
            <a:r>
              <a:rPr lang="en-US" dirty="0" smtClean="0"/>
              <a:t>instructional materials</a:t>
            </a:r>
          </a:p>
          <a:p>
            <a:pPr lvl="1"/>
            <a:r>
              <a:rPr lang="en-US" dirty="0" smtClean="0"/>
              <a:t>Testing?</a:t>
            </a:r>
            <a:endParaRPr lang="en-US" dirty="0"/>
          </a:p>
          <a:p>
            <a:pPr lvl="1"/>
            <a:r>
              <a:rPr lang="en-US" dirty="0" smtClean="0"/>
              <a:t>Concerns we commonly hear?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912" y="2666999"/>
            <a:ext cx="4075512" cy="30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038" y="2620646"/>
            <a:ext cx="10018713" cy="4237354"/>
          </a:xfrm>
        </p:spPr>
        <p:txBody>
          <a:bodyPr/>
          <a:lstStyle/>
          <a:p>
            <a:r>
              <a:rPr lang="en-US" dirty="0"/>
              <a:t>We need to </a:t>
            </a:r>
            <a:r>
              <a:rPr lang="en-US" dirty="0" smtClean="0"/>
              <a:t>consider (as educators and parents):</a:t>
            </a:r>
            <a:endParaRPr lang="en-US" dirty="0"/>
          </a:p>
          <a:p>
            <a:pPr lvl="1"/>
            <a:r>
              <a:rPr lang="en-US" dirty="0"/>
              <a:t>What types of tasks do we have them doing?  </a:t>
            </a:r>
          </a:p>
          <a:p>
            <a:pPr lvl="1"/>
            <a:r>
              <a:rPr lang="en-US" dirty="0"/>
              <a:t>Are they motivating and personal? </a:t>
            </a:r>
          </a:p>
          <a:p>
            <a:pPr lvl="1"/>
            <a:r>
              <a:rPr lang="en-US" dirty="0"/>
              <a:t>Are we scaffolding with high interest topics to allow them to learn to use technology?</a:t>
            </a:r>
          </a:p>
          <a:p>
            <a:pPr lvl="1"/>
            <a:r>
              <a:rPr lang="en-US" dirty="0"/>
              <a:t>Are we modeling and teaching or just expecting them to “do it”? </a:t>
            </a:r>
          </a:p>
          <a:p>
            <a:pPr lvl="1"/>
            <a:r>
              <a:rPr lang="en-US" dirty="0"/>
              <a:t>Are we giving them immediate feedback?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386" y="1448392"/>
            <a:ext cx="3938016" cy="147646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49411" y="0"/>
            <a:ext cx="10018713" cy="1752599"/>
          </a:xfrm>
        </p:spPr>
        <p:txBody>
          <a:bodyPr/>
          <a:lstStyle/>
          <a:p>
            <a:r>
              <a:rPr lang="en-US" sz="3600" dirty="0" smtClean="0"/>
              <a:t>Motivation when introducing </a:t>
            </a:r>
            <a:r>
              <a:rPr lang="en-US" dirty="0" smtClean="0"/>
              <a:t>supports is key…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9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572</TotalTime>
  <Words>1175</Words>
  <Application>Microsoft Office PowerPoint</Application>
  <PresentationFormat>Widescreen</PresentationFormat>
  <Paragraphs>159</Paragraphs>
  <Slides>22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Corbel</vt:lpstr>
      <vt:lpstr>Gungsuh</vt:lpstr>
      <vt:lpstr>Script MT Bold</vt:lpstr>
      <vt:lpstr>Wingdings</vt:lpstr>
      <vt:lpstr>Parallax</vt:lpstr>
      <vt:lpstr>Got Tech?   Using Technology to Access Educational Materials</vt:lpstr>
      <vt:lpstr>Who are we? (screenreader)</vt:lpstr>
      <vt:lpstr>Today’s Agenda</vt:lpstr>
      <vt:lpstr>PowerPoint Presentation</vt:lpstr>
      <vt:lpstr>Barriers at school…..</vt:lpstr>
      <vt:lpstr>AEM (Accessible Educational Materials) and UDL (Universal Design for Learning): An Introduction</vt:lpstr>
      <vt:lpstr>AEM (AIM)  Accessible Educational Materials</vt:lpstr>
      <vt:lpstr>Individuals with Disabilities Education Act (IDEA)</vt:lpstr>
      <vt:lpstr>Motivation when introducing supports is key…</vt:lpstr>
      <vt:lpstr>Dispelling myths: AT is Not a Crutch</vt:lpstr>
      <vt:lpstr>Supports Continue Throughout Students’ Education</vt:lpstr>
      <vt:lpstr>Common Technology Supports Used Include……</vt:lpstr>
      <vt:lpstr>Implementation</vt:lpstr>
      <vt:lpstr>Bookshare and Digital Text (Highlights and Need-to-Knows)</vt:lpstr>
      <vt:lpstr>Chrome Web Store</vt:lpstr>
      <vt:lpstr>iOS Accessibility</vt:lpstr>
      <vt:lpstr>Dyslexia info</vt:lpstr>
      <vt:lpstr>Case studies…what would you field test?</vt:lpstr>
      <vt:lpstr>Activity:</vt:lpstr>
      <vt:lpstr>UDL</vt:lpstr>
      <vt:lpstr>#thankyou</vt:lpstr>
      <vt:lpstr>References and 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 Tech?   Using Technology to Access Educational Materials</dc:title>
  <dc:creator>Robbin Vasquez</dc:creator>
  <cp:lastModifiedBy>Robbin Vasquez</cp:lastModifiedBy>
  <cp:revision>48</cp:revision>
  <cp:lastPrinted>2017-02-24T20:23:49Z</cp:lastPrinted>
  <dcterms:created xsi:type="dcterms:W3CDTF">2017-02-06T02:34:11Z</dcterms:created>
  <dcterms:modified xsi:type="dcterms:W3CDTF">2017-02-25T15:04:40Z</dcterms:modified>
</cp:coreProperties>
</file>